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5" r:id="rId2"/>
    <p:sldId id="270" r:id="rId3"/>
    <p:sldId id="273" r:id="rId4"/>
    <p:sldId id="272" r:id="rId5"/>
    <p:sldId id="266"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GUIDANCE AND COUNSELLING</a:t>
            </a:r>
            <a:endParaRPr lang="en-US" dirty="0"/>
          </a:p>
        </p:txBody>
      </p:sp>
      <p:sp>
        <p:nvSpPr>
          <p:cNvPr id="3" name="Content Placeholder 2"/>
          <p:cNvSpPr>
            <a:spLocks noGrp="1"/>
          </p:cNvSpPr>
          <p:nvPr>
            <p:ph idx="1"/>
          </p:nvPr>
        </p:nvSpPr>
        <p:spPr/>
        <p:txBody>
          <a:bodyPr>
            <a:normAutofit/>
          </a:bodyPr>
          <a:lstStyle/>
          <a:p>
            <a:pPr>
              <a:buNone/>
            </a:pPr>
            <a:r>
              <a:rPr lang="en-US" dirty="0" smtClean="0"/>
              <a:t>UNIT-2</a:t>
            </a:r>
          </a:p>
          <a:p>
            <a:pPr>
              <a:buNone/>
            </a:pPr>
            <a:r>
              <a:rPr lang="en-US" dirty="0" smtClean="0"/>
              <a:t>INTRODUCTION TO COUNSELLING</a:t>
            </a:r>
          </a:p>
          <a:p>
            <a:pPr>
              <a:buNone/>
            </a:pPr>
            <a:r>
              <a:rPr lang="en-US" dirty="0" smtClean="0"/>
              <a:t>TOPIC- APPROACHES TO COUNSELLING LECTURE-1</a:t>
            </a:r>
          </a:p>
          <a:p>
            <a:pPr>
              <a:buNone/>
            </a:pPr>
            <a:endParaRPr lang="en-US" dirty="0" smtClean="0"/>
          </a:p>
          <a:p>
            <a:pPr>
              <a:buNone/>
            </a:pPr>
            <a:r>
              <a:rPr lang="en-US" dirty="0" smtClean="0"/>
              <a:t>                                                               PRESENTED BY: </a:t>
            </a:r>
          </a:p>
          <a:p>
            <a:pPr algn="r">
              <a:buNone/>
            </a:pPr>
            <a:r>
              <a:rPr lang="en-US" dirty="0" smtClean="0"/>
              <a:t>DR. MAHASHEVTA</a:t>
            </a:r>
          </a:p>
          <a:p>
            <a:pPr algn="r">
              <a:buNone/>
            </a:pPr>
            <a:r>
              <a:rPr lang="en-US" dirty="0" smtClean="0"/>
              <a:t>GAUR BRAHMAN COLLEGE OF EDUCATION, ROHTAK.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APPROACHES TO COUNSELLING</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v"/>
            </a:pPr>
            <a:r>
              <a:rPr lang="en-US" dirty="0" smtClean="0"/>
              <a:t>DIRECTIVE</a:t>
            </a:r>
          </a:p>
          <a:p>
            <a:pPr>
              <a:lnSpc>
                <a:spcPct val="200000"/>
              </a:lnSpc>
              <a:buFont typeface="Wingdings" pitchFamily="2" charset="2"/>
              <a:buChar char="v"/>
            </a:pPr>
            <a:r>
              <a:rPr lang="en-US" dirty="0" smtClean="0"/>
              <a:t>NON- DIRECTIVE</a:t>
            </a:r>
          </a:p>
          <a:p>
            <a:pPr>
              <a:lnSpc>
                <a:spcPct val="200000"/>
              </a:lnSpc>
              <a:buFont typeface="Wingdings" pitchFamily="2" charset="2"/>
              <a:buChar char="v"/>
            </a:pPr>
            <a:r>
              <a:rPr lang="en-US" dirty="0" smtClean="0"/>
              <a:t> </a:t>
            </a:r>
            <a:r>
              <a:rPr lang="en-US" dirty="0" smtClean="0"/>
              <a:t>ECLECTIC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Directive </a:t>
            </a:r>
            <a:r>
              <a:rPr lang="en-US" dirty="0" smtClean="0"/>
              <a:t>Approach to </a:t>
            </a:r>
            <a:r>
              <a:rPr lang="en-US" dirty="0" err="1" smtClean="0"/>
              <a:t>Counselling</a:t>
            </a:r>
            <a:r>
              <a:rPr lang="en-US" dirty="0" smtClean="0"/>
              <a:t> </a:t>
            </a:r>
            <a:endParaRPr lang="en-US" dirty="0"/>
          </a:p>
        </p:txBody>
      </p:sp>
      <p:sp>
        <p:nvSpPr>
          <p:cNvPr id="3" name="Content Placeholder 2"/>
          <p:cNvSpPr>
            <a:spLocks noGrp="1"/>
          </p:cNvSpPr>
          <p:nvPr>
            <p:ph idx="1"/>
          </p:nvPr>
        </p:nvSpPr>
        <p:spPr/>
        <p:txBody>
          <a:bodyPr/>
          <a:lstStyle/>
          <a:p>
            <a:pPr algn="just">
              <a:buNone/>
            </a:pPr>
            <a:r>
              <a:rPr lang="en-US" dirty="0" smtClean="0"/>
              <a:t>  This </a:t>
            </a:r>
            <a:r>
              <a:rPr lang="en-US" dirty="0" smtClean="0"/>
              <a:t>approach envisages a more active role for the </a:t>
            </a:r>
            <a:r>
              <a:rPr lang="en-US" dirty="0" err="1" smtClean="0"/>
              <a:t>counsellor</a:t>
            </a:r>
            <a:r>
              <a:rPr lang="en-US" dirty="0" smtClean="0"/>
              <a:t>. The </a:t>
            </a:r>
            <a:r>
              <a:rPr lang="en-US" dirty="0" err="1" smtClean="0"/>
              <a:t>counsellor</a:t>
            </a:r>
            <a:r>
              <a:rPr lang="en-US" dirty="0" smtClean="0"/>
              <a:t> employs varying degrees of direction to help the counselee to reach sound solutions. Also, through his own </a:t>
            </a:r>
            <a:r>
              <a:rPr lang="en-US" dirty="0" err="1" smtClean="0"/>
              <a:t>specialised</a:t>
            </a:r>
            <a:r>
              <a:rPr lang="en-US" dirty="0" smtClean="0"/>
              <a:t> knowledge and experience in scientific diagnosis and interpretation of data, counselees are helped to reach earlier solutions for their problems.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Directive </a:t>
            </a:r>
            <a:r>
              <a:rPr lang="en-US" dirty="0" smtClean="0"/>
              <a:t>Approach to </a:t>
            </a:r>
            <a:r>
              <a:rPr lang="en-US" dirty="0" err="1" smtClean="0"/>
              <a:t>Counselling</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According </a:t>
            </a:r>
            <a:r>
              <a:rPr lang="en-US" dirty="0" smtClean="0"/>
              <a:t>to Frederick Thorne, the proponent of this approach, the need for direction by the </a:t>
            </a:r>
            <a:r>
              <a:rPr lang="en-US" dirty="0" err="1" smtClean="0"/>
              <a:t>counsellor</a:t>
            </a:r>
            <a:r>
              <a:rPr lang="en-US" dirty="0" smtClean="0"/>
              <a:t> is inversely proportional to the individual counselee's potentialities for self-regulation. Though the basic responsibility for reaching the solution is primarily with the </a:t>
            </a:r>
            <a:r>
              <a:rPr lang="en-US" dirty="0" err="1" smtClean="0"/>
              <a:t>counsellor</a:t>
            </a:r>
            <a:r>
              <a:rPr lang="en-US" dirty="0" smtClean="0"/>
              <a:t> as the </a:t>
            </a:r>
            <a:r>
              <a:rPr lang="en-US" dirty="0" err="1" smtClean="0"/>
              <a:t>counselling</a:t>
            </a:r>
            <a:r>
              <a:rPr lang="en-US" dirty="0" smtClean="0"/>
              <a:t> proceeds. Counselees are encouraged more and more to take up increased responsibility for self-direction. This approach presupposes a more </a:t>
            </a:r>
            <a:r>
              <a:rPr lang="en-US" dirty="0" err="1" smtClean="0"/>
              <a:t>personalised</a:t>
            </a:r>
            <a:r>
              <a:rPr lang="en-US" dirty="0" smtClean="0"/>
              <a:t> relation with the counselee where the </a:t>
            </a:r>
            <a:r>
              <a:rPr lang="en-US" dirty="0" err="1" smtClean="0"/>
              <a:t>counsellor</a:t>
            </a:r>
            <a:r>
              <a:rPr lang="en-US" dirty="0" smtClean="0"/>
              <a:t> strives to identify psychologically with the counselee so that he can be understood better.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a:t>
            </a:r>
            <a:r>
              <a:rPr lang="en-US" dirty="0" smtClean="0"/>
              <a:t>in Directive </a:t>
            </a:r>
            <a:r>
              <a:rPr lang="en-US" dirty="0" err="1" smtClean="0"/>
              <a:t>Counselling</a:t>
            </a:r>
            <a:endParaRPr lang="en-US" dirty="0"/>
          </a:p>
        </p:txBody>
      </p:sp>
      <p:sp>
        <p:nvSpPr>
          <p:cNvPr id="3" name="Content Placeholder 2"/>
          <p:cNvSpPr>
            <a:spLocks noGrp="1"/>
          </p:cNvSpPr>
          <p:nvPr>
            <p:ph idx="1"/>
          </p:nvPr>
        </p:nvSpPr>
        <p:spPr/>
        <p:txBody>
          <a:bodyPr>
            <a:normAutofit lnSpcReduction="10000"/>
          </a:bodyPr>
          <a:lstStyle/>
          <a:p>
            <a:pPr>
              <a:lnSpc>
                <a:spcPct val="210000"/>
              </a:lnSpc>
            </a:pPr>
            <a:r>
              <a:rPr lang="en-US" dirty="0" smtClean="0"/>
              <a:t>Analysis</a:t>
            </a:r>
          </a:p>
          <a:p>
            <a:pPr>
              <a:lnSpc>
                <a:spcPct val="210000"/>
              </a:lnSpc>
            </a:pPr>
            <a:r>
              <a:rPr lang="en-US" dirty="0" smtClean="0"/>
              <a:t>Synthesis</a:t>
            </a:r>
          </a:p>
          <a:p>
            <a:pPr>
              <a:lnSpc>
                <a:spcPct val="210000"/>
              </a:lnSpc>
            </a:pPr>
            <a:r>
              <a:rPr lang="en-US" dirty="0" smtClean="0"/>
              <a:t>Diagnosis </a:t>
            </a:r>
            <a:endParaRPr lang="en-US" dirty="0" smtClean="0"/>
          </a:p>
          <a:p>
            <a:pPr>
              <a:lnSpc>
                <a:spcPct val="210000"/>
              </a:lnSpc>
            </a:pPr>
            <a:r>
              <a:rPr lang="en-US" dirty="0" smtClean="0"/>
              <a:t>Prognosis </a:t>
            </a:r>
            <a:endParaRPr lang="en-US" dirty="0" smtClean="0"/>
          </a:p>
          <a:p>
            <a:pPr>
              <a:lnSpc>
                <a:spcPct val="210000"/>
              </a:lnSpc>
            </a:pPr>
            <a:r>
              <a:rPr lang="en-US" dirty="0" err="1" smtClean="0"/>
              <a:t>Counselling</a:t>
            </a:r>
            <a:r>
              <a:rPr lang="en-US" dirty="0" smtClean="0"/>
              <a:t>  </a:t>
            </a:r>
            <a:endParaRPr lang="en-US" dirty="0" smtClean="0"/>
          </a:p>
          <a:p>
            <a:pPr>
              <a:lnSpc>
                <a:spcPct val="2100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Directive </a:t>
            </a:r>
            <a:r>
              <a:rPr lang="en-US" dirty="0" err="1" smtClean="0"/>
              <a:t>Counselling</a:t>
            </a:r>
            <a:endParaRPr lang="en-US" dirty="0"/>
          </a:p>
        </p:txBody>
      </p:sp>
      <p:sp>
        <p:nvSpPr>
          <p:cNvPr id="3" name="Content Placeholder 2"/>
          <p:cNvSpPr>
            <a:spLocks noGrp="1"/>
          </p:cNvSpPr>
          <p:nvPr>
            <p:ph idx="1"/>
          </p:nvPr>
        </p:nvSpPr>
        <p:spPr/>
        <p:txBody>
          <a:bodyPr>
            <a:normAutofit/>
          </a:bodyPr>
          <a:lstStyle/>
          <a:p>
            <a:pPr>
              <a:buNone/>
            </a:pPr>
            <a:r>
              <a:rPr lang="en-US" b="1" dirty="0" smtClean="0"/>
              <a:t>Analysis: </a:t>
            </a:r>
          </a:p>
          <a:p>
            <a:pPr algn="just">
              <a:buNone/>
            </a:pPr>
            <a:r>
              <a:rPr lang="en-US" dirty="0" smtClean="0"/>
              <a:t>This </a:t>
            </a:r>
            <a:r>
              <a:rPr lang="en-US" dirty="0" smtClean="0"/>
              <a:t>involves collecting from various sources the data needed for an adequate understanding of the client. This include administration of psychological tests, etc. However, such testing and form filling should not come between the </a:t>
            </a:r>
            <a:r>
              <a:rPr lang="en-US" dirty="0" err="1" smtClean="0"/>
              <a:t>counsellor</a:t>
            </a:r>
            <a:r>
              <a:rPr lang="en-US" dirty="0" smtClean="0"/>
              <a:t> and counselee and its importance should be limited to the extend that it gives a better idea about the counselee.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Directive </a:t>
            </a:r>
            <a:r>
              <a:rPr lang="en-US" dirty="0" err="1" smtClean="0"/>
              <a:t>Counselling</a:t>
            </a:r>
            <a:endParaRPr lang="en-US" dirty="0"/>
          </a:p>
        </p:txBody>
      </p:sp>
      <p:sp>
        <p:nvSpPr>
          <p:cNvPr id="3" name="Content Placeholder 2"/>
          <p:cNvSpPr>
            <a:spLocks noGrp="1"/>
          </p:cNvSpPr>
          <p:nvPr>
            <p:ph idx="1"/>
          </p:nvPr>
        </p:nvSpPr>
        <p:spPr/>
        <p:txBody>
          <a:bodyPr/>
          <a:lstStyle/>
          <a:p>
            <a:pPr>
              <a:buNone/>
            </a:pPr>
            <a:r>
              <a:rPr lang="en-US" b="1" dirty="0" smtClean="0"/>
              <a:t>Synthesis:</a:t>
            </a:r>
          </a:p>
          <a:p>
            <a:pPr algn="just">
              <a:buNone/>
            </a:pPr>
            <a:r>
              <a:rPr lang="en-US" dirty="0" smtClean="0"/>
              <a:t>    </a:t>
            </a:r>
            <a:r>
              <a:rPr lang="en-US" dirty="0" smtClean="0"/>
              <a:t>This refers to </a:t>
            </a:r>
            <a:r>
              <a:rPr lang="en-US" dirty="0" err="1" smtClean="0"/>
              <a:t>summarising</a:t>
            </a:r>
            <a:r>
              <a:rPr lang="en-US" dirty="0" smtClean="0"/>
              <a:t> and </a:t>
            </a:r>
            <a:r>
              <a:rPr lang="en-US" dirty="0" err="1" smtClean="0"/>
              <a:t>organising</a:t>
            </a:r>
            <a:r>
              <a:rPr lang="en-US" dirty="0" smtClean="0"/>
              <a:t> the data so obtained, as to reveal the assets, liabilities, adjustments and maladjustments of the counselee. This includes of the data obtained through psychological testing also.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Directive </a:t>
            </a:r>
            <a:r>
              <a:rPr lang="en-US" dirty="0" err="1" smtClean="0"/>
              <a:t>Counselling</a:t>
            </a:r>
            <a:endParaRPr lang="en-US" dirty="0"/>
          </a:p>
        </p:txBody>
      </p:sp>
      <p:sp>
        <p:nvSpPr>
          <p:cNvPr id="3" name="Content Placeholder 2"/>
          <p:cNvSpPr>
            <a:spLocks noGrp="1"/>
          </p:cNvSpPr>
          <p:nvPr>
            <p:ph idx="1"/>
          </p:nvPr>
        </p:nvSpPr>
        <p:spPr/>
        <p:txBody>
          <a:bodyPr>
            <a:normAutofit/>
          </a:bodyPr>
          <a:lstStyle/>
          <a:p>
            <a:pPr>
              <a:buNone/>
            </a:pPr>
            <a:r>
              <a:rPr lang="en-US" b="1" dirty="0" smtClean="0"/>
              <a:t>Diagnosis:</a:t>
            </a:r>
          </a:p>
          <a:p>
            <a:pPr algn="just">
              <a:buNone/>
            </a:pPr>
            <a:r>
              <a:rPr lang="en-US" dirty="0" smtClean="0"/>
              <a:t> </a:t>
            </a:r>
            <a:r>
              <a:rPr lang="en-US" dirty="0" smtClean="0"/>
              <a:t>This stage is concerned with formulating conclusions regarding the nature and the course of the problems exhibited by the student. Drawing conclusions from the results of psychological testing, administration of questionnaires etc. are done here</a:t>
            </a:r>
            <a:r>
              <a:rPr lang="en-US" dirty="0" smtClean="0"/>
              <a:t>.</a:t>
            </a:r>
          </a:p>
          <a:p>
            <a:pPr>
              <a:buNone/>
            </a:pPr>
            <a:r>
              <a:rPr lang="en-US" b="1" dirty="0" smtClean="0"/>
              <a:t>Prognosis:</a:t>
            </a:r>
          </a:p>
          <a:p>
            <a:pPr algn="just">
              <a:buNone/>
            </a:pPr>
            <a:r>
              <a:rPr lang="en-US" dirty="0" smtClean="0"/>
              <a:t> </a:t>
            </a:r>
            <a:r>
              <a:rPr lang="en-US" dirty="0" smtClean="0"/>
              <a:t>This refers to predicting the future course of development of the counselee's problem in the light of conclusions as made earlier.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Directive </a:t>
            </a:r>
            <a:r>
              <a:rPr lang="en-US" dirty="0" err="1" smtClean="0"/>
              <a:t>Counselling</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err="1" smtClean="0"/>
              <a:t>Counselling</a:t>
            </a:r>
            <a:r>
              <a:rPr lang="en-US" b="1" dirty="0" smtClean="0"/>
              <a:t>:</a:t>
            </a:r>
          </a:p>
          <a:p>
            <a:pPr>
              <a:buFont typeface="Wingdings" pitchFamily="2" charset="2"/>
              <a:buChar char="v"/>
            </a:pPr>
            <a:r>
              <a:rPr lang="en-US" dirty="0" smtClean="0"/>
              <a:t>This </a:t>
            </a:r>
            <a:r>
              <a:rPr lang="en-US" dirty="0" smtClean="0"/>
              <a:t>is the most important and time </a:t>
            </a:r>
            <a:r>
              <a:rPr lang="en-US" dirty="0" smtClean="0"/>
              <a:t>consuming </a:t>
            </a:r>
            <a:r>
              <a:rPr lang="en-US" dirty="0" smtClean="0"/>
              <a:t>step in the whole process. This is where the expertise of the </a:t>
            </a:r>
            <a:r>
              <a:rPr lang="en-US" dirty="0" err="1" smtClean="0"/>
              <a:t>counsellor</a:t>
            </a:r>
            <a:r>
              <a:rPr lang="en-US" dirty="0" smtClean="0"/>
              <a:t> is needed most. It is a highly </a:t>
            </a:r>
            <a:r>
              <a:rPr lang="en-US" dirty="0" err="1" smtClean="0"/>
              <a:t>personalised</a:t>
            </a:r>
            <a:r>
              <a:rPr lang="en-US" dirty="0" smtClean="0"/>
              <a:t> </a:t>
            </a:r>
            <a:r>
              <a:rPr lang="en-US" dirty="0" smtClean="0"/>
              <a:t>teaching and learning process. </a:t>
            </a:r>
            <a:endParaRPr lang="en-US" dirty="0" smtClean="0"/>
          </a:p>
          <a:p>
            <a:pPr>
              <a:buFont typeface="Wingdings" pitchFamily="2" charset="2"/>
              <a:buChar char="v"/>
            </a:pPr>
            <a:r>
              <a:rPr lang="en-US" dirty="0" smtClean="0"/>
              <a:t>Thus </a:t>
            </a:r>
            <a:r>
              <a:rPr lang="en-US" dirty="0" err="1" smtClean="0"/>
              <a:t>counselling</a:t>
            </a:r>
            <a:r>
              <a:rPr lang="en-US" dirty="0" smtClean="0"/>
              <a:t> involves (a) assisting the student in self-appraisal, </a:t>
            </a:r>
            <a:r>
              <a:rPr lang="en-US" dirty="0" err="1" smtClean="0"/>
              <a:t>i</a:t>
            </a:r>
            <a:r>
              <a:rPr lang="en-US" dirty="0" smtClean="0"/>
              <a:t>. e. identifying </a:t>
            </a:r>
            <a:r>
              <a:rPr lang="en-US" dirty="0" smtClean="0"/>
              <a:t>his/her </a:t>
            </a:r>
            <a:r>
              <a:rPr lang="en-US" dirty="0" smtClean="0"/>
              <a:t>interests motives and capabilities (b) helping </a:t>
            </a:r>
            <a:r>
              <a:rPr lang="en-US" dirty="0" smtClean="0"/>
              <a:t>him/her </a:t>
            </a:r>
            <a:r>
              <a:rPr lang="en-US" dirty="0" smtClean="0"/>
              <a:t>to plan a course of action which utilizes the capabilities and potentialities so identified and (c) finally in establishing an adaptive life style.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476</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GUIDANCE AND COUNSELLING</vt:lpstr>
      <vt:lpstr>APPROACHES TO COUNSELLING</vt:lpstr>
      <vt:lpstr>The Directive Approach to Counselling </vt:lpstr>
      <vt:lpstr>The Directive Approach to Counselling </vt:lpstr>
      <vt:lpstr>Steps in Directive Counselling</vt:lpstr>
      <vt:lpstr>Steps in Directive Counselling</vt:lpstr>
      <vt:lpstr>Steps in Directive Counselling</vt:lpstr>
      <vt:lpstr>Steps in Directive Counselling</vt:lpstr>
      <vt:lpstr>Steps in Directive Counselling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Directive Approach to Counselling </dc:title>
  <dc:creator>Abc</dc:creator>
  <cp:lastModifiedBy>Abc</cp:lastModifiedBy>
  <cp:revision>6</cp:revision>
  <dcterms:created xsi:type="dcterms:W3CDTF">2006-08-16T00:00:00Z</dcterms:created>
  <dcterms:modified xsi:type="dcterms:W3CDTF">2020-04-06T09:08:27Z</dcterms:modified>
</cp:coreProperties>
</file>